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8"/>
  </p:notesMasterIdLst>
  <p:sldIdLst>
    <p:sldId id="256" r:id="rId2"/>
    <p:sldId id="257" r:id="rId3"/>
    <p:sldId id="259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72" autoAdjust="0"/>
    <p:restoredTop sz="94590" autoAdjust="0"/>
  </p:normalViewPr>
  <p:slideViewPr>
    <p:cSldViewPr>
      <p:cViewPr varScale="1">
        <p:scale>
          <a:sx n="66" d="100"/>
          <a:sy n="66" d="100"/>
        </p:scale>
        <p:origin x="-4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66297-705C-4058-910C-DDE7DAA3F8A5}" type="datetimeFigureOut">
              <a:rPr lang="ru-RU" smtClean="0"/>
              <a:pPr/>
              <a:t>24.11.2023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2BA0D-C33E-45FD-B57D-C4FF5F5A2F4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2BA0D-C33E-45FD-B57D-C4FF5F5A2F47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2BA0D-C33E-45FD-B57D-C4FF5F5A2F4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2BA0D-C33E-45FD-B57D-C4FF5F5A2F47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11/24/2023</a:t>
            </a:fld>
            <a:endParaRPr lang="en-US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06679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 защитить ребенка от экстремисткой идеологии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0" y="1981200"/>
            <a:ext cx="2590800" cy="119970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Памятка для родителей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505200" y="3657600"/>
            <a:ext cx="50292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/>
          <a:p>
            <a:pPr marL="0" marR="64008" lvl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Лучшая защита ребенка</a:t>
            </a:r>
            <a:r>
              <a:rPr kumimoji="0" lang="ru-RU" sz="27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это ваше внимание и забота!</a:t>
            </a: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066799"/>
          </a:xfrm>
        </p:spPr>
        <p:txBody>
          <a:bodyPr>
            <a:noAutofit/>
          </a:bodyPr>
          <a:lstStyle/>
          <a:p>
            <a:r>
              <a:rPr lang="ru-RU" sz="3200" dirty="0" smtClean="0"/>
              <a:t>Перемены в поведении ребенка, которые должны вас насторожить!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90600" y="1600200"/>
            <a:ext cx="7391400" cy="1981200"/>
          </a:xfrm>
        </p:spPr>
        <p:txBody>
          <a:bodyPr>
            <a:normAutofit fontScale="55000" lnSpcReduction="20000"/>
          </a:bodyPr>
          <a:lstStyle/>
          <a:p>
            <a:pPr algn="just">
              <a:buFont typeface="Arial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* Манера поведения стала резкой и грубой, в речи появился жаргон, изменился стиль одежды;</a:t>
            </a:r>
          </a:p>
          <a:p>
            <a:pPr algn="just">
              <a:buFont typeface="Arial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* Ребенок стал скрытным и замкнутым, появились мысли (разговоры) о смерти;</a:t>
            </a:r>
          </a:p>
          <a:p>
            <a:pPr algn="just">
              <a:buFont typeface="Arial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* Резко изменились музыкальные и спортивные пристрастия;</a:t>
            </a:r>
          </a:p>
          <a:p>
            <a:pPr algn="just">
              <a:buFont typeface="Arial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* Появился интерес к способам изготовления и применения оружия, вредным привычкам;</a:t>
            </a:r>
          </a:p>
          <a:p>
            <a:pPr algn="just">
              <a:buFont typeface="Arial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* В разговорах на политические и социальные темы высказываются суждения с признаками нетерпимости.</a:t>
            </a:r>
          </a:p>
          <a:p>
            <a:pPr>
              <a:buFont typeface="Arial" charset="0"/>
              <a:buChar char="•"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Font typeface="Arial" charset="0"/>
              <a:buChar char="•"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505200" y="3657600"/>
            <a:ext cx="50292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/>
          <a:p>
            <a:pPr marL="0" marR="64008" lvl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8" name="Picture 2" descr="D:\АТК\Screenshot_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3124200"/>
            <a:ext cx="1915617" cy="1828800"/>
          </a:xfrm>
          <a:prstGeom prst="rect">
            <a:avLst/>
          </a:prstGeom>
          <a:noFill/>
        </p:spPr>
      </p:pic>
      <p:pic>
        <p:nvPicPr>
          <p:cNvPr id="4099" name="Picture 3" descr="D:\АТК\Screenshot_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3429000"/>
            <a:ext cx="2582863" cy="1546225"/>
          </a:xfrm>
          <a:prstGeom prst="rect">
            <a:avLst/>
          </a:prstGeom>
          <a:noFill/>
        </p:spPr>
      </p:pic>
      <p:pic>
        <p:nvPicPr>
          <p:cNvPr id="4101" name="Picture 5" descr="D:\АТК\Screenshot_1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3429000"/>
            <a:ext cx="2973049" cy="1555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066799"/>
          </a:xfrm>
        </p:spPr>
        <p:txBody>
          <a:bodyPr>
            <a:noAutofit/>
          </a:bodyPr>
          <a:lstStyle/>
          <a:p>
            <a:r>
              <a:rPr lang="ru-RU" sz="3200" dirty="0" smtClean="0"/>
              <a:t>Перемены в поведении ребенка, которые должны вас насторожить!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90600" y="1371600"/>
            <a:ext cx="7391400" cy="1981200"/>
          </a:xfrm>
        </p:spPr>
        <p:txBody>
          <a:bodyPr>
            <a:normAutofit fontScale="25000" lnSpcReduction="20000"/>
          </a:bodyPr>
          <a:lstStyle/>
          <a:p>
            <a:pPr algn="just">
              <a:buFont typeface="Arial" charset="0"/>
              <a:buChar char="•"/>
            </a:pPr>
            <a:r>
              <a:rPr lang="ru-RU" sz="8000" dirty="0" smtClean="0">
                <a:solidFill>
                  <a:srgbClr val="FF0000"/>
                </a:solidFill>
              </a:rPr>
              <a:t>* Подросток ищет в Сети и сохраняет контент на темы суицида, «колумбайна», экстремистских идей (нацизм, анархизм), подписывается на паблики по данным темам, стремится быть похожим на представителей опасных течений.</a:t>
            </a:r>
          </a:p>
          <a:p>
            <a:pPr algn="just">
              <a:buFont typeface="Arial" charset="0"/>
              <a:buChar char="•"/>
            </a:pPr>
            <a:r>
              <a:rPr lang="ru-RU" sz="3200" dirty="0" smtClean="0">
                <a:solidFill>
                  <a:srgbClr val="FF0000"/>
                </a:solidFill>
              </a:rPr>
              <a:t>____________________________________________________________________________________________________________________________________</a:t>
            </a:r>
          </a:p>
          <a:p>
            <a:pPr algn="just">
              <a:buFont typeface="Arial" charset="0"/>
              <a:buChar char="•"/>
            </a:pPr>
            <a:r>
              <a:rPr lang="ru-RU" sz="6400" dirty="0" smtClean="0">
                <a:solidFill>
                  <a:schemeClr val="bg1">
                    <a:lumMod val="50000"/>
                  </a:schemeClr>
                </a:solidFill>
              </a:rPr>
              <a:t>* решением Верховного суда РФ от 02.02.2022 международное движение «Колумбайн» признано террористической организацией и его деятельность запрещена на территории России. Судебное решение  принято на основании иска Генеральной прокуратуры РФ.</a:t>
            </a:r>
          </a:p>
          <a:p>
            <a:pPr algn="just">
              <a:buFont typeface="Arial" charset="0"/>
              <a:buChar char="•"/>
            </a:pPr>
            <a:r>
              <a:rPr lang="ru-RU" sz="6400" dirty="0" smtClean="0">
                <a:solidFill>
                  <a:schemeClr val="bg1">
                    <a:lumMod val="50000"/>
                  </a:schemeClr>
                </a:solidFill>
              </a:rPr>
              <a:t>Размещение в информационно - телекоммуникационных сетях, меседжерах и любых других информационных ресурсах призывов к акциям относимых к «Колумбайну», либо их репосты будут рассматриваться как террористические акты. Под действие статьи о пропаганде терроризма подпадают также публичные высказывания, оправдывающие массовые убийства.</a:t>
            </a:r>
          </a:p>
          <a:p>
            <a:pPr>
              <a:buFont typeface="Arial" charset="0"/>
              <a:buChar char="•"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Font typeface="Arial" charset="0"/>
              <a:buChar char="•"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505200" y="3657600"/>
            <a:ext cx="50292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/>
          <a:p>
            <a:pPr marL="0" marR="64008" lvl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066799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Меня беспокоит</a:t>
            </a:r>
            <a:br>
              <a:rPr lang="ru-RU" sz="3200" dirty="0" smtClean="0"/>
            </a:br>
            <a:r>
              <a:rPr lang="ru-RU" sz="3200" dirty="0" smtClean="0"/>
              <a:t> поведение моего ребенка.</a:t>
            </a:r>
            <a:br>
              <a:rPr lang="ru-RU" sz="3200" dirty="0" smtClean="0"/>
            </a:br>
            <a:r>
              <a:rPr lang="ru-RU" sz="3200" dirty="0" smtClean="0"/>
              <a:t> Что мне делать?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81400" y="1524000"/>
            <a:ext cx="5181600" cy="1981200"/>
          </a:xfrm>
        </p:spPr>
        <p:txBody>
          <a:bodyPr>
            <a:normAutofit fontScale="25000" lnSpcReduction="20000"/>
          </a:bodyPr>
          <a:lstStyle/>
          <a:p>
            <a:pPr algn="just">
              <a:buFont typeface="Arial" charset="0"/>
              <a:buChar char="•"/>
            </a:pPr>
            <a:r>
              <a:rPr lang="ru-RU" sz="11200" dirty="0" smtClean="0">
                <a:solidFill>
                  <a:srgbClr val="FF0000"/>
                </a:solidFill>
              </a:rPr>
              <a:t>* Разговаривайте с ним. Интересуйтесь его жизнью, обсуждайте происходящие события и явления.</a:t>
            </a:r>
          </a:p>
          <a:p>
            <a:pPr algn="just">
              <a:buFont typeface="Arial" charset="0"/>
              <a:buChar char="•"/>
            </a:pPr>
            <a:r>
              <a:rPr lang="ru-RU" sz="11200" dirty="0" smtClean="0">
                <a:solidFill>
                  <a:srgbClr val="FF0000"/>
                </a:solidFill>
              </a:rPr>
              <a:t>* Обеспечьте досуг ребенка. Занятия в кружках и секциях, общественная деятельность дадут ему возможность самореализации, расширяя круг общения.</a:t>
            </a:r>
          </a:p>
          <a:p>
            <a:pPr>
              <a:buFont typeface="Arial" charset="0"/>
              <a:buChar char="•"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Font typeface="Arial" charset="0"/>
              <a:buChar char="•"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7" name="Picture 3" descr="D:\АТК\Screenshot_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828800"/>
            <a:ext cx="2039909" cy="2684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3657600" y="3352800"/>
            <a:ext cx="50292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066799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Меня беспокоит</a:t>
            </a:r>
            <a:br>
              <a:rPr lang="ru-RU" sz="3200" dirty="0" smtClean="0"/>
            </a:br>
            <a:r>
              <a:rPr lang="ru-RU" sz="3200" dirty="0" smtClean="0"/>
              <a:t> поведение моего ребенка.</a:t>
            </a:r>
            <a:br>
              <a:rPr lang="ru-RU" sz="3200" dirty="0" smtClean="0"/>
            </a:br>
            <a:r>
              <a:rPr lang="ru-RU" sz="3200" dirty="0" smtClean="0"/>
              <a:t> Что мне делать?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81400" y="1524000"/>
            <a:ext cx="5181600" cy="1981200"/>
          </a:xfrm>
        </p:spPr>
        <p:txBody>
          <a:bodyPr>
            <a:normAutofit/>
          </a:bodyPr>
          <a:lstStyle/>
          <a:p>
            <a:pPr algn="just">
              <a:buFont typeface="Arial" charset="0"/>
              <a:buChar char="•"/>
            </a:pPr>
            <a:r>
              <a:rPr lang="ru-RU" sz="2400" dirty="0" smtClean="0">
                <a:solidFill>
                  <a:srgbClr val="FF0000"/>
                </a:solidFill>
              </a:rPr>
              <a:t>* Контролируйте информацию, которую получает ребенок. Обращайте внимание из каких источников он черпает сведения о мире.</a:t>
            </a:r>
          </a:p>
          <a:p>
            <a:pPr>
              <a:buFont typeface="Arial" charset="0"/>
              <a:buChar char="•"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Font typeface="Arial" charset="0"/>
              <a:buChar char="•"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038600" y="3657600"/>
            <a:ext cx="4419600" cy="990600"/>
          </a:xfrm>
          <a:prstGeom prst="rect">
            <a:avLst/>
          </a:prstGeom>
        </p:spPr>
        <p:txBody>
          <a:bodyPr vert="horz" lIns="45720" rIns="45720">
            <a:normAutofit fontScale="92500" lnSpcReduction="20000"/>
          </a:bodyPr>
          <a:lstStyle/>
          <a:p>
            <a:pPr marL="0" marR="64008" lvl="0" indent="0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Помните: Если вы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не занимаетесь своим ребенком, им займется кто-то другой!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64008" lvl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 charset="0"/>
              <a:buChar char="•"/>
              <a:tabLst/>
              <a:defRPr/>
            </a:pPr>
            <a:endParaRPr kumimoji="0" lang="ru-RU" sz="27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64008" lvl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 charset="0"/>
              <a:buChar char="•"/>
              <a:tabLst/>
              <a:defRPr/>
            </a:pP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1" name="Picture 3" descr="D:\АТК\Screenshot_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67000"/>
            <a:ext cx="3398838" cy="541338"/>
          </a:xfrm>
          <a:prstGeom prst="rect">
            <a:avLst/>
          </a:prstGeom>
          <a:noFill/>
        </p:spPr>
      </p:pic>
      <p:pic>
        <p:nvPicPr>
          <p:cNvPr id="2052" name="Picture 4" descr="D:\АТК\Screenshot_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676400"/>
            <a:ext cx="3398837" cy="6397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066799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Это важно помнить: советы психолога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9000" y="1371600"/>
            <a:ext cx="5334000" cy="1981200"/>
          </a:xfrm>
        </p:spPr>
        <p:txBody>
          <a:bodyPr>
            <a:normAutofit fontScale="25000" lnSpcReduction="20000"/>
          </a:bodyPr>
          <a:lstStyle/>
          <a:p>
            <a:pPr algn="just">
              <a:buFont typeface="Arial" charset="0"/>
              <a:buChar char="•"/>
            </a:pPr>
            <a:r>
              <a:rPr lang="ru-RU" sz="8000" dirty="0" smtClean="0">
                <a:solidFill>
                  <a:srgbClr val="FF0000"/>
                </a:solidFill>
              </a:rPr>
              <a:t>* Создавайте дома атмосферу тепла и взаимоуважения: детская агрессивность чаще всего зарождается в семье.</a:t>
            </a:r>
          </a:p>
          <a:p>
            <a:pPr algn="just">
              <a:buFont typeface="Arial" charset="0"/>
              <a:buChar char="•"/>
            </a:pPr>
            <a:r>
              <a:rPr lang="ru-RU" sz="8000" dirty="0" smtClean="0">
                <a:solidFill>
                  <a:srgbClr val="FF0000"/>
                </a:solidFill>
              </a:rPr>
              <a:t>* Принимайте ребенка таким, как он есть. Помните, что угрозы и запугивания не решают проблем.</a:t>
            </a:r>
          </a:p>
          <a:p>
            <a:pPr algn="just">
              <a:buFont typeface="Arial" charset="0"/>
              <a:buChar char="•"/>
            </a:pPr>
            <a:r>
              <a:rPr lang="ru-RU" sz="8000" dirty="0" smtClean="0">
                <a:solidFill>
                  <a:srgbClr val="FF0000"/>
                </a:solidFill>
              </a:rPr>
              <a:t>* проявите благородство и такт, не говорите о людях неуважительно. Помните, что дети, как правило, подражают родителям.</a:t>
            </a:r>
          </a:p>
          <a:p>
            <a:pPr algn="just">
              <a:buFont typeface="Arial" charset="0"/>
              <a:buChar char="•"/>
            </a:pPr>
            <a:r>
              <a:rPr lang="ru-RU" sz="8000" dirty="0" smtClean="0">
                <a:solidFill>
                  <a:srgbClr val="FF0000"/>
                </a:solidFill>
              </a:rPr>
              <a:t>* Организуйте свободное время ребенка. Дав ему возможность заниматься полезным делом. Прививайте ему хороший вкус при выборе фильмов,, литературы, музыки.</a:t>
            </a:r>
          </a:p>
          <a:p>
            <a:pPr>
              <a:buFont typeface="Arial" charset="0"/>
              <a:buChar char="•"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Font typeface="Arial" charset="0"/>
              <a:buChar char="•"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4" name="Picture 2" descr="D:\АТК\Screenshot_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47800"/>
            <a:ext cx="3428999" cy="23150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132</TotalTime>
  <Words>388</Words>
  <PresentationFormat>Экран (4:3)</PresentationFormat>
  <Paragraphs>28</Paragraphs>
  <Slides>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Открытая</vt:lpstr>
      <vt:lpstr>Как защитить ребенка от экстремисткой идеологии</vt:lpstr>
      <vt:lpstr>Перемены в поведении ребенка, которые должны вас насторожить!</vt:lpstr>
      <vt:lpstr>Перемены в поведении ребенка, которые должны вас насторожить!</vt:lpstr>
      <vt:lpstr>Меня беспокоит  поведение моего ребенка.  Что мне делать?</vt:lpstr>
      <vt:lpstr>Меня беспокоит  поведение моего ребенка.  Что мне делать?</vt:lpstr>
      <vt:lpstr>Это важно помнить: советы психолога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15</cp:revision>
  <dcterms:created xsi:type="dcterms:W3CDTF">2023-11-03T02:07:56Z</dcterms:created>
  <dcterms:modified xsi:type="dcterms:W3CDTF">2023-11-24T02:59:14Z</dcterms:modified>
</cp:coreProperties>
</file>