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1"/>
  </p:sldMasterIdLst>
  <p:sldIdLst>
    <p:sldId id="256" r:id="rId2"/>
    <p:sldId id="257" r:id="rId3"/>
    <p:sldId id="258" r:id="rId4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590" autoAdjust="0"/>
  </p:normalViewPr>
  <p:slideViewPr>
    <p:cSldViewPr>
      <p:cViewPr varScale="1">
        <p:scale>
          <a:sx n="64" d="100"/>
          <a:sy n="64" d="100"/>
        </p:scale>
        <p:origin x="2202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3352802"/>
            <a:ext cx="4950338" cy="301704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6369841"/>
            <a:ext cx="4950338" cy="150171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23789" y="5761545"/>
            <a:ext cx="1046605" cy="1042375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6039389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1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832147"/>
            <a:ext cx="4941899" cy="17078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2844800"/>
            <a:ext cx="4943989" cy="5036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8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2766083"/>
            <a:ext cx="4943989" cy="19584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4775200"/>
            <a:ext cx="4943989" cy="11472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1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8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2848942"/>
            <a:ext cx="2398148" cy="502319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2848942"/>
            <a:ext cx="2397820" cy="502319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05037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2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2968835"/>
            <a:ext cx="2155947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3737185"/>
            <a:ext cx="2398149" cy="41409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2964531"/>
            <a:ext cx="2154929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3732881"/>
            <a:ext cx="2396760" cy="41409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05037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9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832147"/>
            <a:ext cx="4941900" cy="17078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5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6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594784"/>
            <a:ext cx="1972188" cy="1301749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594786"/>
            <a:ext cx="2843180" cy="7219951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131484"/>
            <a:ext cx="1972188" cy="568324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6400800"/>
            <a:ext cx="4943989" cy="755651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846620"/>
            <a:ext cx="4943989" cy="513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156451"/>
            <a:ext cx="4943989" cy="658283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1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3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12800"/>
            <a:ext cx="4943989" cy="415605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5805395"/>
            <a:ext cx="4943989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1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04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812800"/>
            <a:ext cx="4582190" cy="38608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4673600"/>
            <a:ext cx="4240416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5805395"/>
            <a:ext cx="4943989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422203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325521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356238" y="864007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3873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3530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251202"/>
            <a:ext cx="4943989" cy="363312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6908800"/>
            <a:ext cx="494398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1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23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812800"/>
            <a:ext cx="4582190" cy="38608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5791200"/>
            <a:ext cx="5016219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6908800"/>
            <a:ext cx="501621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1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56238" y="864007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3873742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0804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36543"/>
            <a:ext cx="4943988" cy="3840027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5791200"/>
            <a:ext cx="4943989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6908800"/>
            <a:ext cx="4943989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6547547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6644118"/>
            <a:ext cx="438734" cy="486833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32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92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836542"/>
            <a:ext cx="1242099" cy="7045089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836542"/>
            <a:ext cx="3537261" cy="70450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948259"/>
            <a:ext cx="1018767" cy="677340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8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04800"/>
            <a:ext cx="1485900" cy="885150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380"/>
            <a:ext cx="1464204" cy="913729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914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832147"/>
            <a:ext cx="4941900" cy="1707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2844800"/>
            <a:ext cx="4943989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8180120"/>
            <a:ext cx="574785" cy="493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8181080"/>
            <a:ext cx="428736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050378"/>
            <a:ext cx="43873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8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53" r:id="rId14"/>
    <p:sldLayoutId id="2147484154" r:id="rId15"/>
    <p:sldLayoutId id="2147484155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2"/>
            <a:ext cx="6705600" cy="7111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cs typeface="Aharoni" pitchFamily="2" charset="-79"/>
              </a:rPr>
              <a:t>УРОВНИ ТЕРРОРИСТИЧЕСКОЙ ОПАСНОСТИ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711200"/>
            <a:ext cx="6705600" cy="1117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highlight>
                  <a:srgbClr val="00FFFF"/>
                </a:highlight>
              </a:rPr>
              <a:t>Повышенный «СИНИЙ» уровень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Устанавливается при наличии требующей подтверждения информации о реальной возможности совершения террористического акта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90600" y="1828800"/>
            <a:ext cx="5867400" cy="7315200"/>
          </a:xfrm>
          <a:prstGeom prst="rect">
            <a:avLst/>
          </a:prstGeom>
        </p:spPr>
        <p:txBody>
          <a:bodyPr vert="horz" lIns="60960" rIns="60960">
            <a:normAutofit fontScale="55000" lnSpcReduction="20000"/>
          </a:bodyPr>
          <a:lstStyle/>
          <a:p>
            <a:pPr marR="85342" algn="ctr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При установлении «СИНЕГО» уровня террористической опасности, рекомендуется: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1.  При нахождении на улице, в местах массового пребывания людей, общественном транспорте обращать внимание на: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  Внешний вид окружающих (одежда не соответствует времени года либо создается впечатление, что под ней находится какой-то посторонний предмет);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  Странности в поведении окружающих (проявление нервозности, напряженного состояния, постоянное оглядывание по сторонам, неразборчивое бормотание, попытки избежать встречи с  сотрудниками правоохранительных органов);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     Брошенные автомобили, подозрительные предметы (мешки, сумки, чемоданы, пакеты, из которых могут быть видны электрические провода, электрические приборы и т.п.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2.   Обо всех подозрительных ситуациях незамедлительно сообщать сотрудникам правоохранительных органов.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3.   Оказывать содействие правоохранительным органам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4.   Относиться с пониманием и терпением к повышенному вниманию правоохранительных органов.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5.   Не принимать от незнакомых людей свертки, коробки, сумки, рюкзаки, чемоданы и другие сомнительные предметы даже на временное пользование, а также для транспортировки. При обнаружении подозрительных предметов не приближаться к ним, не трогать, не вскрывать и не передвигать.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6.   Разъяснить в семье пожилым людям и детям, что любой предмет, найденный на улице или в подъезде может представлять опасность для их жизни.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7.   Быть в курсе происходящих событий (следить за новостями по телевидению, радио, сети «Интернет»).</a:t>
            </a:r>
          </a:p>
          <a:p>
            <a:pPr marL="304792" marR="85342" indent="-304792" algn="ctr" defTabSz="1219170">
              <a:spcBef>
                <a:spcPts val="533"/>
              </a:spcBef>
              <a:buClr>
                <a:schemeClr val="accent1"/>
              </a:buClr>
              <a:buSzPct val="68000"/>
              <a:buFont typeface="Wingdings 3"/>
              <a:buAutoNum type="arabicPeriod"/>
              <a:defRPr/>
            </a:pP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"/>
            <a:ext cx="6858000" cy="711199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cs typeface="Aharoni" pitchFamily="2" charset="-79"/>
              </a:rPr>
              <a:t>УРОВНИ ТЕРРОРИСТИЧЕСКОЙ ОПАСНОСТИ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711200"/>
            <a:ext cx="6705600" cy="111760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</a:rPr>
              <a:t>Высокий «ЖЕЛТЫЙ» уровень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Устанавливается при наличии подтвержденной информации о реальной возможности совершения террористического акта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90600" y="1828800"/>
            <a:ext cx="5867400" cy="7315200"/>
          </a:xfrm>
          <a:prstGeom prst="rect">
            <a:avLst/>
          </a:prstGeom>
        </p:spPr>
        <p:txBody>
          <a:bodyPr vert="horz" lIns="60960" rIns="60960">
            <a:normAutofit/>
          </a:bodyPr>
          <a:lstStyle/>
          <a:p>
            <a:pPr marR="85342" algn="ctr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Наряду с действиями, осуществляемыми при установлении «СИНЕГО» уровня террористической опасности, рекомендуется: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1.  Воздержаться , по возможности, от посещения мест массового пребывания людей.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2.   При нахождении на улице (в общественном транспорте) иметь при себе документы, удостоверяющие личность. Предоставлять их для проверки по первому требованию сотрудников правоохранительных органов.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3.   При нахождении в общественных зданиях (торговых центрах, вокзалах, аэропортах и т.п.) обращать внимание на расположение запасных выходов и указателей путей эвакуации при пожаре.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4.   Обращать внимание на появление незнакомых людей на прилегающих к жилым домам территориях.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5.   Воздержаться от передвижения с крупногабаритными сумками, рюкзаками, чемоданами.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6.   Обсудить в семье план действий в случае возникновения чрезвычайной ситуации::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       * определить место, где вы сможете встретиться с членами вашей семьи в экстренной ситуации;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733" dirty="0">
                <a:latin typeface="Times New Roman" pitchFamily="18" charset="0"/>
                <a:cs typeface="Times New Roman" pitchFamily="18" charset="0"/>
              </a:rPr>
              <a:t>       * удостовериться, что у всех членов семьи есть номера телефонов других членов семьи, родственников и экстренных служб.</a:t>
            </a:r>
          </a:p>
          <a:p>
            <a:pPr marL="304792" marR="85342" indent="-304792" algn="ctr" defTabSz="1219170">
              <a:spcBef>
                <a:spcPts val="533"/>
              </a:spcBef>
              <a:buClr>
                <a:schemeClr val="accent1"/>
              </a:buClr>
              <a:buSzPct val="68000"/>
              <a:buFont typeface="Wingdings 3"/>
              <a:buAutoNum type="arabicPeriod"/>
              <a:defRPr/>
            </a:pP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"/>
            <a:ext cx="6858000" cy="7111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cs typeface="Aharoni" pitchFamily="2" charset="-79"/>
              </a:rPr>
              <a:t>УРОВНИ ТЕРРОРИСТИЧЕСКОЙ ОПАСНОСТИ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" y="711200"/>
            <a:ext cx="6705600" cy="1117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600" dirty="0">
                <a:solidFill>
                  <a:schemeClr val="tx1"/>
                </a:solidFill>
                <a:highlight>
                  <a:srgbClr val="FF0000"/>
                </a:highlight>
              </a:rPr>
              <a:t>Критический «КРАСНЫЙ» уровень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Устанавливается при наличии информации о совершенном террористическом акте либо о совершении действий, создающих непосредственную угрозу террористического акта.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14400" y="1727200"/>
            <a:ext cx="5943600" cy="6045200"/>
          </a:xfrm>
          <a:prstGeom prst="rect">
            <a:avLst/>
          </a:prstGeom>
        </p:spPr>
        <p:txBody>
          <a:bodyPr vert="horz" lIns="60960" rIns="60960">
            <a:normAutofit fontScale="85000" lnSpcReduction="20000"/>
          </a:bodyPr>
          <a:lstStyle/>
          <a:p>
            <a:pPr marR="85342" algn="ctr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Наряду с действиями, осуществляемыми при установлении «ЖЕЛТОГО» уровня террористической опасности, рекомендуется: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 Организовать дежурство жильцов вашего дома, которые будут регулярно обходить здание, подъезды, обращая особое внимание на появление незнакомых лиц и автомобилей, разгрузку ящиков и мешков.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  Отказаться от посещения мест массового пребывания людей, отложить поездки по территории, на которой установлен уровень террористической опасности, ограничить время пребывания детей на улице.</a:t>
            </a:r>
          </a:p>
          <a:p>
            <a:pPr marL="457189" marR="85342" indent="-457189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3.  Подготовиться к возможной эвакуации:</a:t>
            </a:r>
          </a:p>
          <a:p>
            <a:pPr marL="457189" marR="85342" indent="-457189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* подготовить набор предметов первой необходимости, деньги и документы;</a:t>
            </a:r>
          </a:p>
          <a:p>
            <a:pPr marL="457189" marR="85342" indent="-457189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* подготовить запас медицинских средств, необходимых для оказания первой медицинской помощи;</a:t>
            </a:r>
          </a:p>
          <a:p>
            <a:pPr marL="457189" marR="85342" indent="-457189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* заготовить трехдневный запас воды и предметов питания для членов семьи.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  Оказавшись вблизи или в месте проведения террористического акта, следует как можно скорее покинуть его без паники, избегать проявлений любопытства, при выходе из эпицентра постараться помочь пострадавшим покинуть опасную зону, не подбирать предметы и вещи, не проводить видео и фотосъемку.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  Держать постоянно включенным телевизор, радиоприемник или радиоточку.</a:t>
            </a:r>
          </a:p>
          <a:p>
            <a:pPr marL="304792" marR="85342" indent="-304792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  Не допускать распространение непроверенной информации о совершении действий, создающих непосредственную угрозу террористического акта.</a:t>
            </a:r>
          </a:p>
          <a:p>
            <a:pPr marL="304792" marR="85342" indent="-304792" algn="ctr" defTabSz="1219170">
              <a:spcBef>
                <a:spcPts val="533"/>
              </a:spcBef>
              <a:buClr>
                <a:schemeClr val="accent1"/>
              </a:buClr>
              <a:buSzPct val="68000"/>
              <a:buFont typeface="Wingdings 3"/>
              <a:buAutoNum type="arabicPeriod"/>
              <a:defRPr/>
            </a:pPr>
            <a:endParaRPr lang="ru-RU" sz="16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52400" y="7239000"/>
            <a:ext cx="6705600" cy="1904998"/>
          </a:xfrm>
          <a:prstGeom prst="rect">
            <a:avLst/>
          </a:prstGeom>
        </p:spPr>
        <p:txBody>
          <a:bodyPr vert="horz" lIns="60960" rIns="60960">
            <a:noAutofit/>
          </a:bodyPr>
          <a:lstStyle/>
          <a:p>
            <a:pPr marR="85342" algn="ctr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marR="85342" algn="ctr" defTabSz="1219170">
              <a:spcBef>
                <a:spcPts val="533"/>
              </a:spcBef>
              <a:buClr>
                <a:schemeClr val="accent1"/>
              </a:buClr>
              <a:buSzPct val="68000"/>
              <a:defRPr/>
            </a:pPr>
            <a:r>
              <a:rPr lang="ru-RU" sz="15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качестве маскировки для взрывных устройств террористами могут использоваться обычные бытовые предметы: коробки, сумки, портфели, сигаретные пачки, мобильные телефоны, игрушки. Объясните это вашим детям, родным, знакомым. Не будьте равнодушными, ваши своевременные действия могут помочь предотвратить террористический акт и сохранить жизни окружающих.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172</TotalTime>
  <Words>726</Words>
  <Application>Microsoft Office PowerPoint</Application>
  <PresentationFormat>Экран (4:3)</PresentationFormat>
  <Paragraphs>41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Легкий дым</vt:lpstr>
      <vt:lpstr>УРОВНИ ТЕРРОРИСТИЧЕСКОЙ ОПАСНОСТИ</vt:lpstr>
      <vt:lpstr>УРОВНИ ТЕРРОРИСТИЧЕСКОЙ ОПАСНОСТИ</vt:lpstr>
      <vt:lpstr>УРОВНИ ТЕРРОРИСТИЧЕСКОЙ ОПАСНОСТИ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УРОВНИ ТЕРРОРИСТИЧЕСКОЙ ОПАСНОСТИ</dc:title>
  <dc:creator>Пользователь</dc:creator>
  <cp:lastModifiedBy>Пользователь</cp:lastModifiedBy>
  <cp:revision>17</cp:revision>
  <dcterms:created xsi:type="dcterms:W3CDTF">2023-11-24T03:00:01Z</dcterms:created>
  <dcterms:modified xsi:type="dcterms:W3CDTF">2024-08-04T23:52:01Z</dcterms:modified>
</cp:coreProperties>
</file>