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Если вас захватили в заложники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7800" y="685800"/>
            <a:ext cx="6400800" cy="554502"/>
          </a:xfrm>
        </p:spPr>
        <p:txBody>
          <a:bodyPr/>
          <a:lstStyle/>
          <a:p>
            <a:r>
              <a:rPr lang="ru-RU" dirty="0" smtClean="0"/>
              <a:t>Основные правила поведения</a:t>
            </a:r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28600" y="1447800"/>
            <a:ext cx="4343400" cy="52578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Возьмите себя в руки, успокойтесь, не паникуйте. Разговаривайте спокойным голосом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400" dirty="0" smtClean="0">
                <a:solidFill>
                  <a:schemeClr val="bg1"/>
                </a:solidFill>
              </a:rPr>
              <a:t>* Подготовьтесь физически и морально к возможному суровому испытанию.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Не вызывайте ненависть и пренебрежение к похитителям.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400" dirty="0" smtClean="0">
                <a:solidFill>
                  <a:schemeClr val="bg1"/>
                </a:solidFill>
              </a:rPr>
              <a:t>* С самого начала (особенно в первый час) выполняйте все указания бандитов.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*Не привлекайте внимания террористов своим поведением, не оказывайте активного сопротивления, это может усугубить ваше положение.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Не пытайтесь бежать, если нет полной уверенности в успехе побега.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400" dirty="0" smtClean="0">
                <a:solidFill>
                  <a:schemeClr val="bg1"/>
                </a:solidFill>
              </a:rPr>
              <a:t>* Заявите о своем плохом самочувствии.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Запомните как можно больше информации  о террористах (количество, вооружение, как выглядят, особенности внешности, телосложения, акцента, тематики разговора, темперамент, манера поведения)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400" dirty="0" smtClean="0">
                <a:solidFill>
                  <a:schemeClr val="bg1"/>
                </a:solidFill>
              </a:rPr>
              <a:t>*Постарайтесь определить место своего нахождения (заточения)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*Сохраняйте умственную и физическую активность</a:t>
            </a:r>
            <a:r>
              <a:rPr lang="ru-RU" sz="1400" dirty="0" smtClean="0">
                <a:solidFill>
                  <a:schemeClr val="bg1"/>
                </a:solidFill>
              </a:rPr>
              <a:t>. Помните, правоохранительные органы делают все, чтобы вас вызволить.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800600" y="1600200"/>
            <a:ext cx="4343400" cy="525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Не пренебрегайте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пищей. Это поможет сохранить силы и здоровье.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400" baseline="0" dirty="0" smtClean="0">
                <a:solidFill>
                  <a:schemeClr val="bg1"/>
                </a:solidFill>
              </a:rPr>
              <a:t>*расположитесь</a:t>
            </a:r>
            <a:r>
              <a:rPr lang="ru-RU" sz="1400" dirty="0" smtClean="0">
                <a:solidFill>
                  <a:schemeClr val="bg1"/>
                </a:solidFill>
              </a:rPr>
              <a:t> подальше от окон, дверей и самих террористов. Это необходимо для обеспечения вашей безопасности в случае штурма помещения, стрельбы снайперов на поражение преступников.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400" dirty="0" smtClean="0">
                <a:solidFill>
                  <a:schemeClr val="bg1"/>
                </a:solidFill>
              </a:rPr>
              <a:t>*При штурме здания ложитесь на пол лицом вниз, сложив руки на затылке.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400" dirty="0" smtClean="0">
                <a:solidFill>
                  <a:schemeClr val="bg1"/>
                </a:solidFill>
              </a:rPr>
              <a:t>*После  освобождения не делайте скоропалительных заявлений.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D:\АТК\кекпе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886200"/>
            <a:ext cx="3733799" cy="2815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ОСНОВНЫЕ ПРИНЦИПЫ ПРОТИВОДЕЙСТВИЯ ТЕРРОРИЗМУ И ЭКСТРЕМИЗМУ</a:t>
            </a:r>
            <a:endParaRPr lang="ru-RU" sz="32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28600" y="1447800"/>
            <a:ext cx="4343400" cy="525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Обеспеченность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прав и свобод человека и гражданина;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2000" baseline="0" dirty="0" smtClean="0">
                <a:solidFill>
                  <a:schemeClr val="bg1"/>
                </a:solidFill>
              </a:rPr>
              <a:t>2. Законность;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Н</a:t>
            </a:r>
            <a:r>
              <a:rPr lang="ru-RU" sz="2000" dirty="0" err="1" smtClean="0">
                <a:solidFill>
                  <a:schemeClr val="bg1"/>
                </a:solidFill>
              </a:rPr>
              <a:t>еотвратимость</a:t>
            </a:r>
            <a:r>
              <a:rPr lang="ru-RU" sz="2000" dirty="0" smtClean="0">
                <a:solidFill>
                  <a:schemeClr val="bg1"/>
                </a:solidFill>
              </a:rPr>
              <a:t> наказания;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Комплексное использование политических, информационно- пропагандистских, социально-экономических, правовых, специальных и иных мер противодействия терроризму и экстремизму;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5. Приоритет мер предупреждения;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 Конфиденциальность сведений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800600" y="1600200"/>
            <a:ext cx="4343400" cy="525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7. Минимизация и (или) ликвидация последствий;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8. Соразмерность мер противодействия степени общественной опасности.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 descr="D:\АТК\4fddd9dacfbb81bbfe76c94f3ad3ad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657600"/>
            <a:ext cx="4152467" cy="24331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ПРОТИВОДЕЙСТВИЕ ТЕРРОРИЗМУ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7800" y="685800"/>
            <a:ext cx="6400800" cy="55450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Противодействие терроризму в Российской Федерации основывается на следующих принципах:</a:t>
            </a:r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04800" y="1219200"/>
            <a:ext cx="4343400" cy="525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 обеспечение и защита основных прав с свобод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человека и гражданина;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baseline="0" dirty="0" smtClean="0">
                <a:solidFill>
                  <a:schemeClr val="bg1"/>
                </a:solidFill>
              </a:rPr>
              <a:t>2)</a:t>
            </a:r>
            <a:r>
              <a:rPr lang="ru-RU" sz="1600" dirty="0" smtClean="0">
                <a:solidFill>
                  <a:schemeClr val="bg1"/>
                </a:solidFill>
              </a:rPr>
              <a:t> законность;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приоритет защиты прав и законных интересов лиц, подвергающихся террористической опасности;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baseline="0" dirty="0" smtClean="0">
                <a:solidFill>
                  <a:schemeClr val="bg1"/>
                </a:solidFill>
              </a:rPr>
              <a:t>4)</a:t>
            </a:r>
            <a:r>
              <a:rPr lang="ru-RU" sz="1600" dirty="0" smtClean="0">
                <a:solidFill>
                  <a:schemeClr val="bg1"/>
                </a:solidFill>
              </a:rPr>
              <a:t> неотвратимость наказания за осуществление террористической деятельности;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5)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системность и комплексное использование политических, информационно-пропагандистских, социально-экономических, правовых, специальных и иных мер противодействия терроризму;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baseline="0" dirty="0" smtClean="0">
                <a:solidFill>
                  <a:schemeClr val="bg1"/>
                </a:solidFill>
              </a:rPr>
              <a:t>6)</a:t>
            </a:r>
            <a:r>
              <a:rPr lang="ru-RU" sz="1600" dirty="0" smtClean="0">
                <a:solidFill>
                  <a:schemeClr val="bg1"/>
                </a:solidFill>
              </a:rPr>
              <a:t> сотрудничество государства с общественными и религиозными объединениями, международными и иными организациями, гражданами в противодействии терроризму;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800600" y="1143000"/>
            <a:ext cx="4343400" cy="525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7) приоритет мер предупреждения терроризма;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8) единоначалие в руководстве привлекаемыми силами и средствами при проведении контртеррористических операций;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9)  сочетание гласных и негласных методов противодействий терроризму;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10) конфиденциальность сведений о специальных средствах, технических приемах, тактике осуществления мероприятий по борьбе с терроризмом, а также в составе их участников;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11) недопустимость политических уступок террористам;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12) минимизация и (или) ликвидация последствий проявлений терроризма;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13) соразмерность мер противодействия терроризму степени террористической опасности.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Arial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0" y="5867400"/>
            <a:ext cx="9144000" cy="9906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Террористический акт – совершение взрыва, поджога или иных действий, устрашающих население и создающих опасность гибели человека, причинения значительного имущественного ущерба либо наступления иных тяжких последствий, в целях воздействия на принятие решения</a:t>
            </a:r>
            <a:r>
              <a:rPr kumimoji="0" lang="ru-RU" sz="11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органами власти или международными организациями, а также угроза совершения указанных действий в тех же целях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1100" baseline="0" dirty="0" smtClean="0"/>
              <a:t>Из Федерального закона Российской Федерации от 6 марта 2006 г. № 35 «О противодействии терроризму»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3581400" cy="5334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ТЕРРОРИЗМ</a:t>
            </a:r>
            <a:endParaRPr lang="ru-RU" sz="32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876800" y="152400"/>
            <a:ext cx="3581400" cy="533400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фашизм</a:t>
            </a:r>
            <a:endParaRPr kumimoji="0" lang="ru-RU" sz="32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685800"/>
            <a:ext cx="3886200" cy="554502"/>
          </a:xfrm>
        </p:spPr>
        <p:txBody>
          <a:bodyPr>
            <a:noAutofit/>
          </a:bodyPr>
          <a:lstStyle/>
          <a:p>
            <a:pPr lvl="0">
              <a:spcBef>
                <a:spcPct val="0"/>
              </a:spcBef>
              <a:buClrTx/>
              <a:buSzTx/>
              <a:defRPr/>
            </a:pPr>
            <a:r>
              <a:rPr lang="ru-RU" sz="1000" b="1" cap="all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rPr>
              <a:t>Это крайнее проявление экстремизма. ЯВЛЕНИЕ , СВЯЗАННОЕ С НАСИЛИЕМ, УГРОЖАЮЩЕЕ  ЖИЗНИ И ЗДОРОВЬЮ ГРАЖДАН</a:t>
            </a:r>
            <a:endParaRPr lang="ru-RU" sz="1000" b="1" cap="all" dirty="0">
              <a:ln w="6350">
                <a:noFill/>
              </a:ln>
              <a:solidFill>
                <a:schemeClr val="bg1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724400" y="609600"/>
            <a:ext cx="3886200" cy="1219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10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ЭТО ИДЕОЛОГИЯ  И ПРАКТИКА,  УТВЕРЖДАЮЩИЕ ПРЕВОСХОДСТВО</a:t>
            </a:r>
            <a:r>
              <a:rPr kumimoji="0" lang="ru-RU" sz="1000" b="1" i="0" u="none" strike="noStrike" kern="1200" cap="all" spc="0" normalizeH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 ИСКЛЮЧИТЕЛЬНОСТЬ ОПРЕДЕЛЕННОЙ НАЦИИ ИЛИ РАСЫ И НАПРАВЛЕННЫЕ НА РАЗЖИГАНИЕ НАЦИОНАЛЬНОЙ НЕТЕРПИМОСТИ, ДИСКРИМИНАЦИЮ, ПРИМЕНЕНИЕ НАСИЛИЯ И ТЕРРОРИЗМА, УСТАНОВЛЕНИЕ КУЛЬТА ВОЖДЯ.</a:t>
            </a:r>
            <a:endParaRPr kumimoji="0" lang="ru-RU" sz="1000" b="1" i="0" u="none" strike="noStrike" kern="1200" cap="all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105400" y="3429000"/>
            <a:ext cx="3581400" cy="533400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национализм</a:t>
            </a:r>
            <a:endParaRPr kumimoji="0" lang="ru-RU" sz="32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5105400" y="3962400"/>
            <a:ext cx="3429000" cy="7620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10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ЭТО ФОРМА ОБЩЕСТВЕННОГО ЕДИНСТВА,</a:t>
            </a:r>
            <a:r>
              <a:rPr kumimoji="0" lang="ru-RU" sz="1000" b="1" i="0" u="none" strike="noStrike" kern="1200" cap="all" spc="0" normalizeH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ОСНОВАННАЯ  НА ИДЕЕ НАЦИОНАЛЬНОГО ПРЕВОСХОЛСТВА И НАЦИОНАЛЬНОЙ ИСКЛЮЧИТЕЛЬНОСТИ</a:t>
            </a:r>
            <a:endParaRPr kumimoji="0" lang="ru-RU" sz="1000" b="1" i="0" u="none" strike="noStrike" kern="1200" cap="all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09600" y="3505200"/>
            <a:ext cx="3352800" cy="457200"/>
          </a:xfrm>
          <a:prstGeom prst="rect">
            <a:avLst/>
          </a:prstGeom>
        </p:spPr>
        <p:txBody>
          <a:bodyPr vert="horz" lIns="45720" tIns="0" rIns="45720" bIns="0" anchor="b">
            <a:normAutofit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РАСИЗМ</a:t>
            </a:r>
            <a:endParaRPr kumimoji="0" lang="ru-RU" sz="32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09600" y="3962400"/>
            <a:ext cx="3886200" cy="914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10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ЭТО СОВОКУПНОСТЬ КОНЦЕПЦИЙ, ОСНОВУ КОТОРЫХ СОСТАВЛЯЮТ ПОЛОЖЕНИЯ</a:t>
            </a:r>
            <a:r>
              <a:rPr kumimoji="0" lang="ru-RU" sz="1000" b="1" i="0" u="none" strike="noStrike" kern="1200" cap="all" spc="0" normalizeH="0" noProof="0" dirty="0" smtClean="0">
                <a:ln w="6350">
                  <a:noFill/>
                </a:ln>
                <a:solidFill>
                  <a:schemeClr val="bg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О ФИЗИЧЕСКОЙ И ПСИХИЧЕСКОЙ НЕРАВНОЦЕННОСТИ ЧЕЛОВЕЧЕСКИХ РАС И О РЕШАЮЩЕМ ВЛИЯНИИ РАССОВЫХ  РАЗЛИЧИЙ НА ИСТОРИЮ И КУЛЬТУРУ ЧЕЛОВЕЧЕСКОГО ОБЩЕСТВА</a:t>
            </a:r>
            <a:endParaRPr kumimoji="0" lang="ru-RU" sz="1000" b="1" i="0" u="none" strike="noStrike" kern="1200" cap="all" spc="0" normalizeH="0" baseline="0" noProof="0" dirty="0">
              <a:ln w="6350">
                <a:noFill/>
              </a:ln>
              <a:solidFill>
                <a:schemeClr val="bg1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D:\апп\Screenshot_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219200"/>
            <a:ext cx="2362200" cy="1112838"/>
          </a:xfrm>
          <a:prstGeom prst="rect">
            <a:avLst/>
          </a:prstGeom>
          <a:noFill/>
        </p:spPr>
      </p:pic>
      <p:pic>
        <p:nvPicPr>
          <p:cNvPr id="1027" name="Picture 3" descr="D:\апп\Screenshot_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286000"/>
            <a:ext cx="2362199" cy="1127124"/>
          </a:xfrm>
          <a:prstGeom prst="rect">
            <a:avLst/>
          </a:prstGeom>
          <a:noFill/>
        </p:spPr>
      </p:pic>
      <p:pic>
        <p:nvPicPr>
          <p:cNvPr id="1028" name="Picture 4" descr="D:\апп\Screenshot_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1676400"/>
            <a:ext cx="2362200" cy="1752791"/>
          </a:xfrm>
          <a:prstGeom prst="rect">
            <a:avLst/>
          </a:prstGeom>
          <a:noFill/>
        </p:spPr>
      </p:pic>
      <p:pic>
        <p:nvPicPr>
          <p:cNvPr id="1029" name="Picture 5" descr="D:\апп\Screenshot_4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4953000"/>
            <a:ext cx="2286000" cy="1730884"/>
          </a:xfrm>
          <a:prstGeom prst="rect">
            <a:avLst/>
          </a:prstGeom>
          <a:noFill/>
        </p:spPr>
      </p:pic>
      <p:pic>
        <p:nvPicPr>
          <p:cNvPr id="1030" name="Picture 6" descr="D:\апп\Screenshot_3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4648200"/>
            <a:ext cx="2438400" cy="655637"/>
          </a:xfrm>
          <a:prstGeom prst="rect">
            <a:avLst/>
          </a:prstGeom>
          <a:noFill/>
        </p:spPr>
      </p:pic>
      <p:pic>
        <p:nvPicPr>
          <p:cNvPr id="1031" name="Picture 7" descr="D:\апп\Screenshot_4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62600" y="5334000"/>
            <a:ext cx="2448719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150</TotalTime>
  <Words>630</Words>
  <PresentationFormat>Экран (4:3)</PresentationFormat>
  <Paragraphs>50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Апекс</vt:lpstr>
      <vt:lpstr>Если вас захватили в заложники</vt:lpstr>
      <vt:lpstr>ОСНОВНЫЕ ПРИНЦИПЫ ПРОТИВОДЕЙСТВИЯ ТЕРРОРИЗМУ И ЭКСТРЕМИЗМУ</vt:lpstr>
      <vt:lpstr>ПРОТИВОДЕЙСТВИЕ ТЕРРОРИЗМУ</vt:lpstr>
      <vt:lpstr>ТЕРРОРИЗМ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Если вас захватили в заложники</dc:title>
  <dc:creator>Пользователь</dc:creator>
  <cp:lastModifiedBy>Пользователь</cp:lastModifiedBy>
  <cp:revision>19</cp:revision>
  <dcterms:created xsi:type="dcterms:W3CDTF">2023-11-24T06:36:20Z</dcterms:created>
  <dcterms:modified xsi:type="dcterms:W3CDTF">2023-11-27T04:33:30Z</dcterms:modified>
</cp:coreProperties>
</file>