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8153400" cy="4946904"/>
          </a:xfrm>
        </p:spPr>
        <p:txBody>
          <a:bodyPr/>
          <a:lstStyle/>
          <a:p>
            <a:r>
              <a:rPr lang="ru-RU" sz="1200" dirty="0" smtClean="0">
                <a:latin typeface="Arial Narrow" pitchFamily="34" charset="0"/>
              </a:rPr>
              <a:t/>
            </a:r>
            <a:br>
              <a:rPr lang="ru-RU" sz="1200" dirty="0" smtClean="0">
                <a:latin typeface="Arial Narrow" pitchFamily="34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Arial Narrow" pitchFamily="34" charset="0"/>
              </a:rPr>
              <a:t>Целью противодействия терроризму в Российской Федерации</a:t>
            </a:r>
            <a:r>
              <a:rPr lang="ru-RU" sz="2000" dirty="0" smtClean="0">
                <a:solidFill>
                  <a:srgbClr val="7030A0"/>
                </a:solidFill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/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является </a:t>
            </a:r>
            <a:r>
              <a:rPr lang="ru-RU" sz="2000" dirty="0" smtClean="0">
                <a:latin typeface="Arial Narrow" pitchFamily="34" charset="0"/>
              </a:rPr>
              <a:t>защита личности, общества и государства от террористических угроз и проявлений.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Arial Narrow" pitchFamily="34" charset="0"/>
              </a:rPr>
              <a:t>Противодействие терроризму </a:t>
            </a:r>
            <a:r>
              <a:rPr lang="ru-RU" sz="2400" dirty="0" smtClean="0">
                <a:solidFill>
                  <a:srgbClr val="7030A0"/>
                </a:solidFill>
                <a:latin typeface="Arial Narrow" pitchFamily="34" charset="0"/>
              </a:rPr>
              <a:t>в России</a:t>
            </a:r>
            <a:r>
              <a:rPr lang="ru-RU" sz="2000" dirty="0" smtClean="0">
                <a:latin typeface="Arial Narrow" pitchFamily="34" charset="0"/>
              </a:rPr>
              <a:t> </a:t>
            </a:r>
            <a:r>
              <a:rPr lang="ru-RU" sz="2000" dirty="0" smtClean="0">
                <a:latin typeface="Arial Narrow" pitchFamily="34" charset="0"/>
              </a:rPr>
              <a:t>  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осуществляется </a:t>
            </a:r>
            <a:r>
              <a:rPr lang="ru-RU" sz="2000" dirty="0" smtClean="0">
                <a:latin typeface="Arial Narrow" pitchFamily="34" charset="0"/>
              </a:rPr>
              <a:t>по следующим направлениям: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профилактика </a:t>
            </a:r>
            <a:r>
              <a:rPr lang="ru-RU" sz="2000" dirty="0" smtClean="0">
                <a:latin typeface="Arial Narrow" pitchFamily="34" charset="0"/>
              </a:rPr>
              <a:t>терроризма;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борьба </a:t>
            </a:r>
            <a:r>
              <a:rPr lang="ru-RU" sz="2000" dirty="0" smtClean="0">
                <a:latin typeface="Arial Narrow" pitchFamily="34" charset="0"/>
              </a:rPr>
              <a:t>с терроризмом (выявление, предупреждение, пресечение, раскрытие и расследование ТА и иных преступлений террористического характера);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минимизация </a:t>
            </a:r>
            <a:r>
              <a:rPr lang="ru-RU" sz="2000" dirty="0" smtClean="0">
                <a:latin typeface="Arial Narrow" pitchFamily="34" charset="0"/>
              </a:rPr>
              <a:t>и (или) последствий террористических актов.</a:t>
            </a:r>
            <a:br>
              <a:rPr lang="ru-RU" sz="2000" dirty="0" smtClean="0">
                <a:latin typeface="Arial Narrow" pitchFamily="34" charset="0"/>
              </a:rPr>
            </a:b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381000"/>
            <a:ext cx="7620000" cy="609600"/>
          </a:xfrm>
        </p:spPr>
        <p:txBody>
          <a:bodyPr>
            <a:normAutofit/>
          </a:bodyPr>
          <a:lstStyle/>
          <a:p>
            <a:r>
              <a:rPr lang="ru-RU" sz="2400" b="1" cap="all" dirty="0" smtClean="0">
                <a:solidFill>
                  <a:srgbClr val="0070C0"/>
                </a:solidFill>
                <a:latin typeface="Arial Narrow" pitchFamily="34" charset="0"/>
              </a:rPr>
              <a:t>СИСТЕМА ПРОТИВОДЕЙСТВИЯ ТЕРРОРИЗМУ В РФ</a:t>
            </a:r>
            <a:endParaRPr lang="ru-RU" sz="2400" dirty="0" smtClean="0">
              <a:solidFill>
                <a:srgbClr val="0070C0"/>
              </a:solidFill>
              <a:latin typeface="Arial Narrow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D:\АТК\Screensho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5105400"/>
            <a:ext cx="1928812" cy="1080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676400"/>
            <a:ext cx="8153400" cy="3352800"/>
          </a:xfrm>
        </p:spPr>
        <p:txBody>
          <a:bodyPr/>
          <a:lstStyle/>
          <a:p>
            <a:pPr lvl="0"/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    </a:t>
            </a:r>
            <a:r>
              <a:rPr lang="ru-RU" sz="2000" dirty="0" smtClean="0">
                <a:latin typeface="Arial Narrow" pitchFamily="34" charset="0"/>
              </a:rPr>
              <a:t/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* </a:t>
            </a:r>
            <a:r>
              <a:rPr lang="ru-RU" sz="2000" dirty="0" smtClean="0">
                <a:latin typeface="Arial Narrow" pitchFamily="34" charset="0"/>
              </a:rPr>
              <a:t>создание двух вертикалей (антитеррористических комиссий и оперативных штабов), что позволило разделить вопросы профилактики и борьбы с терроризмом;</a:t>
            </a:r>
            <a:r>
              <a:rPr lang="ru-RU" sz="2000" dirty="0" smtClean="0">
                <a:latin typeface="Arial Narrow" pitchFamily="34" charset="0"/>
              </a:rPr>
              <a:t/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* наделение </a:t>
            </a:r>
            <a:r>
              <a:rPr lang="ru-RU" sz="2000" dirty="0" smtClean="0">
                <a:latin typeface="Arial Narrow" pitchFamily="34" charset="0"/>
              </a:rPr>
              <a:t>необходимой компетенцией Председателя Национального антитеррористического комитета;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* создание </a:t>
            </a:r>
            <a:r>
              <a:rPr lang="ru-RU" sz="2000" dirty="0" smtClean="0">
                <a:latin typeface="Arial Narrow" pitchFamily="34" charset="0"/>
              </a:rPr>
              <a:t>оперативных штабов на постоянной основе;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четкое разделение компетенции между руководителями АТК и ОШ в субъектах Российской Федерации и руководителями федеральных органов исполнительной власти;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* создание </a:t>
            </a:r>
            <a:r>
              <a:rPr lang="ru-RU" sz="2000" dirty="0" smtClean="0">
                <a:latin typeface="Arial Narrow" pitchFamily="34" charset="0"/>
              </a:rPr>
              <a:t>постоянно действующих аппаратов АТК и ОШ.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D:\АТК\Screensho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5334000"/>
            <a:ext cx="1928812" cy="108022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381000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Характерные черты современной системы противодействия терроризму в Российской Федерации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8153400" cy="4800600"/>
          </a:xfrm>
        </p:spPr>
        <p:txBody>
          <a:bodyPr/>
          <a:lstStyle/>
          <a:p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7030A0"/>
                </a:solidFill>
                <a:latin typeface="Arial Narrow" pitchFamily="34" charset="0"/>
              </a:rPr>
              <a:t>(ОГСПТ)</a:t>
            </a:r>
            <a:r>
              <a:rPr lang="ru-RU" sz="2000" dirty="0" smtClean="0">
                <a:latin typeface="Arial Narrow" pitchFamily="34" charset="0"/>
              </a:rPr>
              <a:t> представляет собой совокупность организационных структур (субъектов противодействия терроризму), которые в рамках полномочий, установленных законами и изданными на их основе нормативными правовыми актами, осуществляют деятельность по противодействию террористическим угрозам, разрабатывают и реализуют комплекс мер по профилактике террористических угроз, выявлению и пресечению террористической деятельности, минимизации и ликвидации возможных последствий террористических актов</a:t>
            </a:r>
            <a:r>
              <a:rPr lang="ru-RU" sz="2000" dirty="0" smtClean="0">
                <a:latin typeface="Arial Narrow" pitchFamily="34" charset="0"/>
              </a:rPr>
              <a:t>.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/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ОГСПТ, в силу возложенных задач, призвана обеспечить системное и эффективное использование потенциала государства и общества для защиты от угроз террористических актов.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D:\АТК\Screensho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5562600"/>
            <a:ext cx="1928812" cy="108022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381000"/>
            <a:ext cx="8229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Общегосударственная система противодействия терроризму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524000"/>
            <a:ext cx="8153400" cy="3962400"/>
          </a:xfrm>
        </p:spPr>
        <p:txBody>
          <a:bodyPr/>
          <a:lstStyle/>
          <a:p>
            <a:pPr lvl="0"/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r>
              <a:rPr lang="ru-RU" sz="2000" dirty="0" smtClean="0">
                <a:latin typeface="Arial Narrow" pitchFamily="34" charset="0"/>
              </a:rPr>
              <a:t>* организация </a:t>
            </a:r>
            <a:r>
              <a:rPr lang="ru-RU" sz="2000" dirty="0" smtClean="0">
                <a:latin typeface="Arial Narrow" pitchFamily="34" charset="0"/>
              </a:rPr>
              <a:t>и осуществление на системной основе противодействия идеологии терроризма и экстремизма;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* совершенствование </a:t>
            </a:r>
            <a:r>
              <a:rPr lang="ru-RU" sz="2000" dirty="0" smtClean="0">
                <a:latin typeface="Arial Narrow" pitchFamily="34" charset="0"/>
              </a:rPr>
              <a:t>антитеррористической защищенности потенциальных объектов террористических устремлений;</a:t>
            </a:r>
            <a:br>
              <a:rPr lang="ru-RU" sz="2000" dirty="0" smtClean="0">
                <a:latin typeface="Arial Narrow" pitchFamily="34" charset="0"/>
              </a:rPr>
            </a:br>
            <a:r>
              <a:rPr lang="ru-RU" sz="2000" dirty="0" smtClean="0">
                <a:latin typeface="Arial Narrow" pitchFamily="34" charset="0"/>
              </a:rPr>
              <a:t>   * усиление </a:t>
            </a:r>
            <a:r>
              <a:rPr lang="ru-RU" sz="2000" dirty="0" smtClean="0">
                <a:latin typeface="Arial Narrow" pitchFamily="34" charset="0"/>
              </a:rPr>
              <a:t>контроля за соблюдением административных, правовых и иных режимов, способствующих противодействию терроризму.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D:\АТК\Screensho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4724400"/>
            <a:ext cx="1928812" cy="108022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381000"/>
            <a:ext cx="8229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Основные направления профилактики терроризма в Российской Федерации</a:t>
            </a:r>
            <a:endParaRPr lang="ru-RU" sz="2800" dirty="0">
              <a:solidFill>
                <a:srgbClr val="0070C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8153400" cy="3962400"/>
          </a:xfrm>
        </p:spPr>
        <p:txBody>
          <a:bodyPr/>
          <a:lstStyle/>
          <a:p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>
                <a:latin typeface="Arial Narrow" pitchFamily="34" charset="0"/>
              </a:rPr>
              <a:t>В качестве </a:t>
            </a:r>
            <a:r>
              <a:rPr lang="ru-RU" sz="1800" dirty="0" smtClean="0">
                <a:solidFill>
                  <a:srgbClr val="0070C0"/>
                </a:solidFill>
                <a:latin typeface="Arial Narrow" pitchFamily="34" charset="0"/>
              </a:rPr>
              <a:t>потенциальных объектов террористических устремлений</a:t>
            </a:r>
            <a:r>
              <a:rPr lang="ru-RU" sz="1800" dirty="0" smtClean="0">
                <a:latin typeface="Arial Narrow" pitchFamily="34" charset="0"/>
              </a:rPr>
              <a:t> могут рассматриваться любые физические и юридические лица, места массового пребывания людей, объекты недвижимости, критической инфраструктуры, транспорта, жизнеобеспечения, коммуникационные и информационные сети.</a:t>
            </a:r>
            <a:br>
              <a:rPr lang="ru-RU" sz="1800" dirty="0" smtClean="0">
                <a:latin typeface="Arial Narrow" pitchFamily="34" charset="0"/>
              </a:rPr>
            </a:br>
            <a:r>
              <a:rPr lang="ru-RU" sz="1800" dirty="0" smtClean="0">
                <a:latin typeface="Arial Narrow" pitchFamily="34" charset="0"/>
              </a:rPr>
              <a:t>Под </a:t>
            </a:r>
            <a:r>
              <a:rPr lang="ru-RU" sz="1800" dirty="0" smtClean="0">
                <a:solidFill>
                  <a:srgbClr val="0070C0"/>
                </a:solidFill>
                <a:latin typeface="Arial Narrow" pitchFamily="34" charset="0"/>
              </a:rPr>
              <a:t>антитеррористической защищенностью потенциальных объектов террористических устремлений</a:t>
            </a:r>
            <a:r>
              <a:rPr lang="ru-RU" sz="1800" dirty="0" smtClean="0">
                <a:latin typeface="Arial Narrow" pitchFamily="34" charset="0"/>
              </a:rPr>
              <a:t> следует понимать комплексное использование сил физической защиты, инженерно-технических средств и режимных мер, направленных на обеспечение их безопасного функционирования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D:\АТК\Screensho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5486400"/>
            <a:ext cx="1928812" cy="108022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" y="0"/>
            <a:ext cx="8229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800" dirty="0" smtClean="0">
                <a:solidFill>
                  <a:srgbClr val="7030A0"/>
                </a:solidFill>
                <a:latin typeface="Arial Narrow" pitchFamily="34" charset="0"/>
              </a:rPr>
              <a:t>Под </a:t>
            </a:r>
            <a:r>
              <a:rPr lang="ru-RU" sz="1800" b="1" dirty="0" smtClean="0">
                <a:solidFill>
                  <a:srgbClr val="7030A0"/>
                </a:solidFill>
                <a:latin typeface="Arial Narrow" pitchFamily="34" charset="0"/>
              </a:rPr>
              <a:t>профилактикой терроризма</a:t>
            </a:r>
            <a:r>
              <a:rPr lang="ru-RU" sz="1800" dirty="0" smtClean="0">
                <a:latin typeface="Arial Narrow" pitchFamily="34" charset="0"/>
              </a:rPr>
              <a:t> понимается деятельность субъектов общегосударственной системы противодействия терроризму, включающая комплекс мер, направленных на выявление и устранение причин и условий, способствующих осуществлению террористической деятельности.</a:t>
            </a:r>
          </a:p>
          <a:p>
            <a:r>
              <a:rPr lang="ru-RU" sz="1800" b="1" dirty="0" smtClean="0">
                <a:solidFill>
                  <a:srgbClr val="7030A0"/>
                </a:solidFill>
                <a:latin typeface="Arial Narrow" pitchFamily="34" charset="0"/>
              </a:rPr>
              <a:t>Противодействие идеологии терроризма</a:t>
            </a:r>
            <a:r>
              <a:rPr lang="ru-RU" sz="1800" dirty="0" smtClean="0">
                <a:solidFill>
                  <a:srgbClr val="7030A0"/>
                </a:solidFill>
                <a:latin typeface="Arial Narrow" pitchFamily="34" charset="0"/>
              </a:rPr>
              <a:t> </a:t>
            </a:r>
            <a:r>
              <a:rPr lang="ru-RU" sz="1800" dirty="0" smtClean="0">
                <a:latin typeface="Arial Narrow" pitchFamily="34" charset="0"/>
              </a:rPr>
              <a:t>включает в себя комплекс организационных, социально-политических, информационно-пропагандистских мер по предупреждению распространения в обществе убеждений, идей, настроений, мотивов, установок, направленных на коренное изменение существующих социальных и политических институтов государства.</a:t>
            </a:r>
            <a:endParaRPr lang="ru-RU" sz="1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153400" cy="5562600"/>
          </a:xfrm>
        </p:spPr>
        <p:txBody>
          <a:bodyPr/>
          <a:lstStyle/>
          <a:p>
            <a:pPr lvl="0"/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политические</a:t>
            </a: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 </a:t>
            </a:r>
            <a:r>
              <a:rPr lang="ru-RU" sz="1200" dirty="0" smtClean="0">
                <a:latin typeface="Arial Narrow" pitchFamily="34" charset="0"/>
              </a:rPr>
              <a:t>(меры по нормализации общественно-политической ситуации, разрешению социальных конфликтов, снижению уровня социально-политической напряженности, осуществлению международного сотрудничества в области противодействия терроризму);</a:t>
            </a:r>
            <a:br>
              <a:rPr lang="ru-RU" sz="1200" dirty="0" smtClean="0">
                <a:latin typeface="Arial Narrow" pitchFamily="34" charset="0"/>
              </a:rPr>
            </a:br>
            <a:r>
              <a:rPr lang="ru-RU" sz="1200" dirty="0" smtClean="0">
                <a:latin typeface="Arial Narrow" pitchFamily="34" charset="0"/>
              </a:rPr>
              <a:t>           </a:t>
            </a: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социально-экономические</a:t>
            </a:r>
            <a:r>
              <a:rPr lang="ru-RU" sz="1200" dirty="0" smtClean="0">
                <a:latin typeface="Arial Narrow" pitchFamily="34" charset="0"/>
              </a:rPr>
              <a:t> (меры по оздоровлению социально-экономической ситуации в отдельных субъектах Российской Федерации и выравниванию уровня развития субъектов Российской Федерации, сокращению </a:t>
            </a:r>
            <a:r>
              <a:rPr lang="ru-RU" sz="1200" dirty="0" err="1" smtClean="0">
                <a:latin typeface="Arial Narrow" pitchFamily="34" charset="0"/>
              </a:rPr>
              <a:t>маргинализации</a:t>
            </a:r>
            <a:r>
              <a:rPr lang="ru-RU" sz="1200" dirty="0" smtClean="0">
                <a:latin typeface="Arial Narrow" pitchFamily="34" charset="0"/>
              </a:rPr>
              <a:t> населения, уменьшению имущественной дифференциации, обеспечению социальной защиты населения);</a:t>
            </a:r>
            <a:br>
              <a:rPr lang="ru-RU" sz="1200" dirty="0" smtClean="0">
                <a:latin typeface="Arial Narrow" pitchFamily="34" charset="0"/>
              </a:rPr>
            </a:br>
            <a:r>
              <a:rPr lang="ru-RU" sz="1200" dirty="0" smtClean="0">
                <a:latin typeface="Arial Narrow" pitchFamily="34" charset="0"/>
              </a:rPr>
              <a:t>          </a:t>
            </a: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правовые</a:t>
            </a:r>
            <a:r>
              <a:rPr lang="ru-RU" sz="1200" dirty="0" smtClean="0">
                <a:latin typeface="Arial Narrow" pitchFamily="34" charset="0"/>
              </a:rPr>
              <a:t> (административные, уголовные, организационные и иные меры, направленные на неотвратимость наказания за совершенные деяния террористического характера, совершенствование механизма ответственности за несоблюдение требований антитеррористического законодательства; противодействие незаконному обороту оружия, боеприпасов, взрывчатых веществ, наркотических и психотропных средств, радиоактивных материалов, опасных биологических веществ и химических реагентов, финансированию терроризма; регулирование миграционных процессов и порядка использования информационно-коммуникационных систем);</a:t>
            </a:r>
            <a:br>
              <a:rPr lang="ru-RU" sz="1200" dirty="0" smtClean="0">
                <a:latin typeface="Arial Narrow" pitchFamily="34" charset="0"/>
              </a:rPr>
            </a:b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          информационно-пропагандистские</a:t>
            </a:r>
            <a:r>
              <a:rPr lang="ru-RU" sz="1200" dirty="0" smtClean="0">
                <a:latin typeface="Arial Narrow" pitchFamily="34" charset="0"/>
              </a:rPr>
              <a:t> (меры по вскрытию сущности и разъяснению опасности терроризма, оказанию воздействия на граждан групп граждан) с целью воспитания у них неприятия идеологии насилия и привлечения их к участию в противодействии терроризму);</a:t>
            </a:r>
            <a:br>
              <a:rPr lang="ru-RU" sz="1200" dirty="0" smtClean="0">
                <a:latin typeface="Arial Narrow" pitchFamily="34" charset="0"/>
              </a:rPr>
            </a:b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          культурно-образовательные</a:t>
            </a:r>
            <a:r>
              <a:rPr lang="ru-RU" sz="1200" dirty="0" smtClean="0">
                <a:latin typeface="Arial Narrow" pitchFamily="34" charset="0"/>
              </a:rPr>
              <a:t> (меры по формированию социально значимых ценностей в обществе и воспитанию толерантности);</a:t>
            </a:r>
            <a:br>
              <a:rPr lang="ru-RU" sz="1200" dirty="0" smtClean="0">
                <a:latin typeface="Arial Narrow" pitchFamily="34" charset="0"/>
              </a:rPr>
            </a:br>
            <a:r>
              <a:rPr lang="ru-RU" sz="1200" dirty="0" smtClean="0">
                <a:solidFill>
                  <a:srgbClr val="7030A0"/>
                </a:solidFill>
                <a:latin typeface="Arial Narrow" pitchFamily="34" charset="0"/>
              </a:rPr>
              <a:t>          организационно-технические</a:t>
            </a:r>
            <a:r>
              <a:rPr lang="ru-RU" sz="1200" dirty="0" smtClean="0">
                <a:latin typeface="Arial Narrow" pitchFamily="34" charset="0"/>
              </a:rPr>
              <a:t> (разработка и реализация целевых программ и конкретных мероприятий по обеспечению объектов возможных террористических посягательств техническими средствами защиты, совершенствованию механизма ответственности за несоблюдение требований по антитеррористической защищенности объектов террористических устремлений и техническому оснащению участников антитеррористической деятельности).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026" name="Picture 2" descr="D:\АТК\Screenshot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5334000"/>
            <a:ext cx="1928812" cy="108022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" y="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Arial Narrow" pitchFamily="34" charset="0"/>
              </a:rPr>
              <a:t>Комплекс мер по профилактике терроризма</a:t>
            </a:r>
            <a:endParaRPr lang="ru-RU" sz="3200" dirty="0">
              <a:solidFill>
                <a:srgbClr val="0070C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20</TotalTime>
  <Words>31</Words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Метро</vt:lpstr>
      <vt:lpstr> Целью противодействия терроризму в Российской Федерации  является защита личности, общества и государства от террористических угроз и проявлений. Противодействие терроризму в России    осуществляется по следующим направлениям:    профилактика терроризма;    борьба с терроризмом (выявление, предупреждение, пресечение, раскрытие и расследование ТА и иных преступлений террористического характера);    минимизация и (или) последствий террористических актов. </vt:lpstr>
      <vt:lpstr>         * создание двух вертикалей (антитеррористических комиссий и оперативных штабов), что позволило разделить вопросы профилактики и борьбы с терроризмом;    * наделение необходимой компетенцией Председателя Национального антитеррористического комитета;    * создание оперативных штабов на постоянной основе; четкое разделение компетенции между руководителями АТК и ОШ в субъектах Российской Федерации и руководителями федеральных органов исполнительной власти;    * создание постоянно действующих аппаратов АТК и ОШ.  </vt:lpstr>
      <vt:lpstr>      (ОГСПТ) представляет собой совокупность организационных структур (субъектов противодействия терроризму), которые в рамках полномочий, установленных законами и изданными на их основе нормативными правовыми актами, осуществляют деятельность по противодействию террористическим угрозам, разрабатывают и реализуют комплекс мер по профилактике террористических угроз, выявлению и пресечению террористической деятельности, минимизации и ликвидации возможных последствий террористических актов.  ОГСПТ, в силу возложенных задач, призвана обеспечить системное и эффективное использование потенциала государства и общества для защиты от угроз террористических актов.   </vt:lpstr>
      <vt:lpstr>         * организация и осуществление на системной основе противодействия идеологии терроризма и экстремизма;    * совершенствование антитеррористической защищенности потенциальных объектов террористических устремлений;    * усиление контроля за соблюдением административных, правовых и иных режимов, способствующих противодействию терроризму.    </vt:lpstr>
      <vt:lpstr>      В качестве потенциальных объектов террористических устремлений могут рассматриваться любые физические и юридические лица, места массового пребывания людей, объекты недвижимости, критической инфраструктуры, транспорта, жизнеобеспечения, коммуникационные и информационные сети. Под антитеррористической защищенностью потенциальных объектов террористических устремлений следует понимать комплексное использование сил физической защиты, инженерно-технических средств и режимных мер, направленных на обеспечение их безопасного функционирования     </vt:lpstr>
      <vt:lpstr>         политические (меры по нормализации общественно-политической ситуации, разрешению социальных конфликтов, снижению уровня социально-политической напряженности, осуществлению международного сотрудничества в области противодействия терроризму);            социально-экономические (меры по оздоровлению социально-экономической ситуации в отдельных субъектах Российской Федерации и выравниванию уровня развития субъектов Российской Федерации, сокращению маргинализации населения, уменьшению имущественной дифференциации, обеспечению социальной защиты населения);           правовые (административные, уголовные, организационные и иные меры, направленные на неотвратимость наказания за совершенные деяния террористического характера, совершенствование механизма ответственности за несоблюдение требований антитеррористического законодательства; противодействие незаконному обороту оружия, боеприпасов, взрывчатых веществ, наркотических и психотропных средств, радиоактивных материалов, опасных биологических веществ и химических реагентов, финансированию терроризма; регулирование миграционных процессов и порядка использования информационно-коммуникационных систем);           информационно-пропагандистские (меры по вскрытию сущности и разъяснению опасности терроризма, оказанию воздействия на граждан групп граждан) с целью воспитания у них неприятия идеологии насилия и привлечения их к участию в противодействии терроризму);           культурно-образовательные (меры по формированию социально значимых ценностей в обществе и воспитанию толерантности);           организационно-технические (разработка и реализация целевых программ и конкретных мероприятий по обеспечению объектов возможных террористических посягательств техническими средствами защиты, совершенствованию механизма ответственности за несоблюдение требований по антитеррористической защищенности объектов террористических устремлений и техническому оснащению участников антитеррористической деятельности).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Целью противодействия терроризму в Российской Федерации  является защита личности, общества и государства от террористических угроз и проявлений. Противодействие терроризму в России    осуществляется по следующим направлениям:    профилактика терроризма;    борьба с терроризмом (выявление, предупреждение, пресечение, раскрытие и расследование ТА и иных преступлений террористического характера);    минимизация и (или) последствий террористических актов. </dc:title>
  <dc:creator>Пользователь</dc:creator>
  <cp:lastModifiedBy>Пользователь</cp:lastModifiedBy>
  <cp:revision>4</cp:revision>
  <dcterms:created xsi:type="dcterms:W3CDTF">2023-12-20T04:33:18Z</dcterms:created>
  <dcterms:modified xsi:type="dcterms:W3CDTF">2023-12-20T05:03:34Z</dcterms:modified>
</cp:coreProperties>
</file>